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4"/>
  </p:sldMasterIdLst>
  <p:notesMasterIdLst>
    <p:notesMasterId r:id="rId15"/>
  </p:notesMasterIdLst>
  <p:handoutMasterIdLst>
    <p:handoutMasterId r:id="rId16"/>
  </p:handoutMasterIdLst>
  <p:sldIdLst>
    <p:sldId id="400" r:id="rId5"/>
    <p:sldId id="391" r:id="rId6"/>
    <p:sldId id="403" r:id="rId7"/>
    <p:sldId id="270" r:id="rId8"/>
    <p:sldId id="404" r:id="rId9"/>
    <p:sldId id="405" r:id="rId10"/>
    <p:sldId id="406" r:id="rId11"/>
    <p:sldId id="410" r:id="rId12"/>
    <p:sldId id="412" r:id="rId13"/>
    <p:sldId id="41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216545-BCAD-6849-9FB8-F580242387BF}" v="5" dt="2023-05-12T17:24:29.8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03" autoAdjust="0"/>
    <p:restoredTop sz="96327" autoAdjust="0"/>
  </p:normalViewPr>
  <p:slideViewPr>
    <p:cSldViewPr snapToGrid="0">
      <p:cViewPr varScale="1">
        <p:scale>
          <a:sx n="123" d="100"/>
          <a:sy n="123" d="100"/>
        </p:scale>
        <p:origin x="112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-1426"/>
    </p:cViewPr>
  </p:sorterViewPr>
  <p:notesViewPr>
    <p:cSldViewPr snapToGrid="0">
      <p:cViewPr varScale="1">
        <p:scale>
          <a:sx n="62" d="100"/>
          <a:sy n="62" d="100"/>
        </p:scale>
        <p:origin x="2266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698C0E1-628D-4A29-932B-81EFC1D54B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4E1657-5A73-426A-A66E-C4F85559BE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80B55D-A28C-4981-AA30-62D8B2215F35}" type="datetimeFigureOut">
              <a:rPr lang="en-US" smtClean="0"/>
              <a:t>5/12/23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BF12EE-0BCA-4112-A66D-A1C7DDACEE3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59303C-1C5B-4166-91D0-954E1FF8A2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1B084-08CE-4CE2-A230-03FB2D2096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6255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3E07F7-7765-40B0-95C6-6F0178FC4D78}" type="datetimeFigureOut">
              <a:rPr lang="en-US" smtClean="0"/>
              <a:t>5/12/23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4B07EB-3CEE-4B2A-A06F-03C965D4E9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29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BFE780-4B97-4708-B97F-94D8ADC6D79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673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8C22AF-75C7-433B-B852-69970FBFF62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27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6D7BE9-6C4F-48E9-816E-E7C44694421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915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6D7BE9-6C4F-48E9-816E-E7C44694421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43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958888C-33C4-45BB-9053-0F238EBC25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 useBgFill="1">
        <p:nvSpPr>
          <p:cNvPr id="10" name="Title 1">
            <a:extLst>
              <a:ext uri="{FF2B5EF4-FFF2-40B4-BE49-F238E27FC236}">
                <a16:creationId xmlns:a16="http://schemas.microsoft.com/office/drawing/2014/main" id="{E234E1C5-BD1C-4142-BA62-2A1D902B6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3430" y="1762887"/>
            <a:ext cx="7665140" cy="2140251"/>
          </a:xfrm>
        </p:spPr>
        <p:txBody>
          <a:bodyPr tIns="365760" anchor="ctr">
            <a:normAutofit/>
          </a:bodyPr>
          <a:lstStyle>
            <a:lvl1pPr algn="ctr">
              <a:defRPr sz="5400"/>
            </a:lvl1pPr>
          </a:lstStyle>
          <a:p>
            <a:r>
              <a:rPr lang="en-US" sz="4800"/>
              <a:t>Click to edit Master title style</a:t>
            </a:r>
            <a:endParaRPr lang="en-US" sz="4800" dirty="0"/>
          </a:p>
        </p:txBody>
      </p:sp>
      <p:sp useBgFill="1">
        <p:nvSpPr>
          <p:cNvPr id="12" name="Subtitle 2" descr="Tag=AccentColor&#10;Flavor=Light&#10;Target=Text">
            <a:extLst>
              <a:ext uri="{FF2B5EF4-FFF2-40B4-BE49-F238E27FC236}">
                <a16:creationId xmlns:a16="http://schemas.microsoft.com/office/drawing/2014/main" id="{DED57426-1707-4704-8E09-2F76090515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3430" y="3903138"/>
            <a:ext cx="7665139" cy="1191977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301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FDB9BCB-0C27-46E1-90C0-AADF00541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9441" y="1233378"/>
            <a:ext cx="5898114" cy="1357422"/>
          </a:xfrm>
        </p:spPr>
        <p:txBody>
          <a:bodyPr anchor="b">
            <a:noAutofit/>
          </a:bodyPr>
          <a:lstStyle>
            <a:lvl1pPr algn="ctr">
              <a:defRPr lang="en-US" sz="40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 2" descr="Tag=AccentColor&#10;Flavor=Light&#10;Target=Text">
            <a:extLst>
              <a:ext uri="{FF2B5EF4-FFF2-40B4-BE49-F238E27FC236}">
                <a16:creationId xmlns:a16="http://schemas.microsoft.com/office/drawing/2014/main" id="{61821B46-FA47-4BEB-A735-3A8E1161FD7A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369440" y="2895601"/>
            <a:ext cx="5898115" cy="2378074"/>
          </a:xfrm>
        </p:spPr>
        <p:txBody>
          <a:bodyPr>
            <a:normAutofit/>
          </a:bodyPr>
          <a:lstStyle>
            <a:lvl1pPr marL="36900" indent="0"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F220894-C699-4E12-9EB4-2318F23E4A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1113" y="0"/>
            <a:ext cx="4583113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034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958888C-33C4-45BB-9053-0F238EBC25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 useBgFill="1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6676" y="1572884"/>
            <a:ext cx="4100417" cy="2585050"/>
          </a:xfrm>
        </p:spPr>
        <p:txBody>
          <a:bodyPr lIns="274320" anchor="ctr">
            <a:normAutofit/>
          </a:bodyPr>
          <a:lstStyle>
            <a:lvl1pPr algn="l">
              <a:defRPr lang="en-US" sz="40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 useBgFill="1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6675" y="4157934"/>
            <a:ext cx="4100418" cy="1446364"/>
          </a:xfrm>
        </p:spPr>
        <p:txBody>
          <a:bodyPr lIns="274320" anchor="t">
            <a:normAutofit/>
          </a:bodyPr>
          <a:lstStyle>
            <a:lvl1pPr marL="342900" indent="-3060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lang="en-US" sz="16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259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B2FCC-99C4-4C2B-99B4-9C5E13D53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0975" y="782122"/>
            <a:ext cx="3619500" cy="2492828"/>
          </a:xfrm>
        </p:spPr>
        <p:txBody>
          <a:bodyPr anchor="b"/>
          <a:lstStyle>
            <a:lvl1pPr algn="l">
              <a:spcBef>
                <a:spcPts val="960"/>
              </a:spcBef>
              <a:spcAft>
                <a:spcPts val="600"/>
              </a:spcAft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958888C-33C4-45BB-9053-0F238EBC25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4740" y="0"/>
            <a:ext cx="3754712" cy="2675444"/>
          </a:xfr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B5F49914-A317-424F-9214-203370D767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49972" y="0"/>
            <a:ext cx="3793815" cy="2675444"/>
          </a:xfr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0">
            <a:extLst>
              <a:ext uri="{FF2B5EF4-FFF2-40B4-BE49-F238E27FC236}">
                <a16:creationId xmlns:a16="http://schemas.microsoft.com/office/drawing/2014/main" id="{B68EE34D-80C0-4CEE-99D1-3C91F6626D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4740" y="2675444"/>
            <a:ext cx="7543904" cy="4182556"/>
          </a:xfr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5E34894-A499-4CC3-9F3E-BB0B1268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5" y="6000749"/>
            <a:ext cx="667286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F37D4A7-7BA4-4331-82C1-818D1B5B05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42275" y="3592286"/>
            <a:ext cx="3619500" cy="1992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879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3335" y="1233378"/>
            <a:ext cx="5697102" cy="1405366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3795" y="3002281"/>
            <a:ext cx="5686437" cy="2271393"/>
          </a:xfrm>
        </p:spPr>
        <p:txBody>
          <a:bodyPr anchor="t">
            <a:normAutofit/>
          </a:bodyPr>
          <a:lstStyle>
            <a:lvl1pPr marL="0" indent="0" algn="ctr">
              <a:buNone/>
              <a:defRPr lang="en-US" sz="20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93FCD85-64A9-4257-8703-568A1629E1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96864" y="0"/>
            <a:ext cx="457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47AB1B-8039-41F6-A255-B03F33FB6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BC8FC98-420D-47E9-A6BF-65337349F5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000749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6EE41C-5E1E-448A-AC09-A8C32B4A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000749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73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3" y="4913529"/>
            <a:ext cx="9440034" cy="6806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9CC1453-4E18-4960-B6D5-529F625B9A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5713343"/>
            <a:ext cx="9440034" cy="436942"/>
          </a:xfrm>
        </p:spPr>
        <p:txBody>
          <a:bodyPr/>
          <a:lstStyle>
            <a:lvl1pPr marL="36900" indent="0" algn="ctr"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DDA07CD-6F66-4875-B1ED-5D11B9642B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2938" y="642938"/>
            <a:ext cx="5130800" cy="33035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E1CB1643-335F-4FF9-8A42-C565276130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17733" y="642937"/>
            <a:ext cx="5130800" cy="33035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843549-5E1B-48B7-A510-6245884107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3B5FF67-7EEC-4AB0-8445-132F99922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6096000" y="1609536"/>
            <a:ext cx="0" cy="137160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172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, table,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902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6754A53-50F5-4BFC-9D4B-69FF19B576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E3AA4C-F452-4742-B62F-D92ACEB05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948" y="1233378"/>
            <a:ext cx="5441285" cy="2911902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4A6F582-B177-429F-8965-8FC2335DBC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8948" y="4495800"/>
            <a:ext cx="5441286" cy="777874"/>
          </a:xfrm>
        </p:spPr>
        <p:txBody>
          <a:bodyPr/>
          <a:lstStyle>
            <a:lvl1pPr marL="36900" indent="0" algn="ctr"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08956-7306-4C30-B1DF-68E2666A2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6" y="6000749"/>
            <a:ext cx="5686438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5FA9922-F4B7-458A-B446-58C5673A30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48600" y="642938"/>
            <a:ext cx="3700463" cy="26257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A931B751-CD27-4E96-B65A-1D983D2650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48600" y="3600901"/>
            <a:ext cx="3700463" cy="26257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07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B87676-021D-46A4-8D5E-AAB45A5F2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0053" y="2057400"/>
            <a:ext cx="2359477" cy="2743200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3E2461C8-280B-42BE-8793-5F1B2C4C0A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3796" y="2327275"/>
            <a:ext cx="1827818" cy="21812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56D654-5693-4897-AD58-F42CEECEC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52764" y="2057400"/>
            <a:ext cx="2359477" cy="2743200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7D5C18-F020-4168-9A98-D4162006A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45475" y="2057400"/>
            <a:ext cx="2359477" cy="2743200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19BC3A-55C2-47AD-93E5-368070939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38186" y="2043502"/>
            <a:ext cx="2359477" cy="2743200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Picture Placeholder 31">
            <a:extLst>
              <a:ext uri="{FF2B5EF4-FFF2-40B4-BE49-F238E27FC236}">
                <a16:creationId xmlns:a16="http://schemas.microsoft.com/office/drawing/2014/main" id="{E249A1C0-506E-4C49-A763-DA0BF00B5A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8593" y="2327275"/>
            <a:ext cx="1827818" cy="21812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1">
            <a:extLst>
              <a:ext uri="{FF2B5EF4-FFF2-40B4-BE49-F238E27FC236}">
                <a16:creationId xmlns:a16="http://schemas.microsoft.com/office/drawing/2014/main" id="{C9B12B3E-6E6A-4B9F-BCDC-ABAB3007AE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11305" y="2327275"/>
            <a:ext cx="1827818" cy="21812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31">
            <a:extLst>
              <a:ext uri="{FF2B5EF4-FFF2-40B4-BE49-F238E27FC236}">
                <a16:creationId xmlns:a16="http://schemas.microsoft.com/office/drawing/2014/main" id="{961CEF8D-8303-439E-BDF8-3983FAE33E1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04015" y="2327275"/>
            <a:ext cx="1827818" cy="21812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Text Placeholder 27">
            <a:extLst>
              <a:ext uri="{FF2B5EF4-FFF2-40B4-BE49-F238E27FC236}">
                <a16:creationId xmlns:a16="http://schemas.microsoft.com/office/drawing/2014/main" id="{4BDD0E13-DDEB-44F9-8676-F7040501587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0054" y="5017734"/>
            <a:ext cx="2359476" cy="350292"/>
          </a:xfrm>
        </p:spPr>
        <p:txBody>
          <a:bodyPr>
            <a:normAutofit/>
          </a:bodyPr>
          <a:lstStyle>
            <a:lvl1pPr marL="36900" indent="0" algn="ctr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7">
            <a:extLst>
              <a:ext uri="{FF2B5EF4-FFF2-40B4-BE49-F238E27FC236}">
                <a16:creationId xmlns:a16="http://schemas.microsoft.com/office/drawing/2014/main" id="{51948158-9C97-4517-B0D3-4085249937A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0054" y="5352052"/>
            <a:ext cx="2359476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7">
            <a:extLst>
              <a:ext uri="{FF2B5EF4-FFF2-40B4-BE49-F238E27FC236}">
                <a16:creationId xmlns:a16="http://schemas.microsoft.com/office/drawing/2014/main" id="{CA53CE84-6890-4263-ABB8-F39819C6A4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52764" y="5017734"/>
            <a:ext cx="2359476" cy="350292"/>
          </a:xfrm>
        </p:spPr>
        <p:txBody>
          <a:bodyPr>
            <a:normAutofit/>
          </a:bodyPr>
          <a:lstStyle>
            <a:lvl1pPr marL="36900" indent="0" algn="ctr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7">
            <a:extLst>
              <a:ext uri="{FF2B5EF4-FFF2-40B4-BE49-F238E27FC236}">
                <a16:creationId xmlns:a16="http://schemas.microsoft.com/office/drawing/2014/main" id="{2C891989-38F5-4F8A-AD02-DBBD0666D17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52764" y="5352052"/>
            <a:ext cx="2359476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7">
            <a:extLst>
              <a:ext uri="{FF2B5EF4-FFF2-40B4-BE49-F238E27FC236}">
                <a16:creationId xmlns:a16="http://schemas.microsoft.com/office/drawing/2014/main" id="{470811B1-7881-44B2-88EA-0D7D0EE5CB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45474" y="5017734"/>
            <a:ext cx="2359476" cy="350292"/>
          </a:xfrm>
        </p:spPr>
        <p:txBody>
          <a:bodyPr>
            <a:normAutofit/>
          </a:bodyPr>
          <a:lstStyle>
            <a:lvl1pPr marL="36900" indent="0" algn="ctr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7">
            <a:extLst>
              <a:ext uri="{FF2B5EF4-FFF2-40B4-BE49-F238E27FC236}">
                <a16:creationId xmlns:a16="http://schemas.microsoft.com/office/drawing/2014/main" id="{42DCE357-186A-457C-951C-49B33EE59FB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5474" y="5352052"/>
            <a:ext cx="2359476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27">
            <a:extLst>
              <a:ext uri="{FF2B5EF4-FFF2-40B4-BE49-F238E27FC236}">
                <a16:creationId xmlns:a16="http://schemas.microsoft.com/office/drawing/2014/main" id="{125640C8-2610-4EE2-B7DB-43B69762CA6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38184" y="5017734"/>
            <a:ext cx="2359476" cy="350292"/>
          </a:xfrm>
        </p:spPr>
        <p:txBody>
          <a:bodyPr>
            <a:normAutofit/>
          </a:bodyPr>
          <a:lstStyle>
            <a:lvl1pPr marL="36900" indent="0" algn="ctr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7">
            <a:extLst>
              <a:ext uri="{FF2B5EF4-FFF2-40B4-BE49-F238E27FC236}">
                <a16:creationId xmlns:a16="http://schemas.microsoft.com/office/drawing/2014/main" id="{A681FDE6-437A-4435-B435-9E095137BA7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38184" y="5352052"/>
            <a:ext cx="2359476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009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7B721FF-D609-4D98-9D19-CF75AA8A5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73936BD-C868-433F-8E84-D6DD8E640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28224A9-CB7A-4D21-8CA0-38125E298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268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7B721FF-D609-4D98-9D19-CF75AA8A5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40" y="1734506"/>
            <a:ext cx="3359592" cy="409995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73936BD-C868-433F-8E84-D6DD8E640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04" y="1734506"/>
            <a:ext cx="3359592" cy="409995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1623" y="1855153"/>
            <a:ext cx="318294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1623" y="2702103"/>
            <a:ext cx="318294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9579" y="1855152"/>
            <a:ext cx="3192843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9579" y="2702103"/>
            <a:ext cx="3192842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B356B5-0EDC-4245-8878-C19DA25A3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904" y="1734506"/>
            <a:ext cx="3359592" cy="4099959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56C3DD2-AE94-4BA5-920E-A7EEE19296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35279" y="1855152"/>
            <a:ext cx="3192843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04BCB055-753B-4006-BF3C-73FC5A3C25D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35279" y="2702103"/>
            <a:ext cx="3192842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E1D954F-2A50-4751-9E47-BB4B7BD61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1621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5218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1" r:id="rId2"/>
    <p:sldLayoutId id="2147483679" r:id="rId3"/>
    <p:sldLayoutId id="2147483664" r:id="rId4"/>
    <p:sldLayoutId id="2147483660" r:id="rId5"/>
    <p:sldLayoutId id="2147483677" r:id="rId6"/>
    <p:sldLayoutId id="2147483678" r:id="rId7"/>
    <p:sldLayoutId id="2147483663" r:id="rId8"/>
    <p:sldLayoutId id="2147483676" r:id="rId9"/>
    <p:sldLayoutId id="2147483680" r:id="rId10"/>
    <p:sldLayoutId id="2147483659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hyperlink" Target="https://anushavalasapalli-97.github.io/GLOBAL_COFFEE_SOURCE/dist/home.html" TargetMode="External"/><Relationship Id="rId16" Type="http://schemas.openxmlformats.org/officeDocument/2006/relationships/image" Target="../media/image28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11" Type="http://schemas.openxmlformats.org/officeDocument/2006/relationships/image" Target="../media/image23.jpe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jpeg"/><Relationship Id="rId1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anushavalasapalli-97.github.io/GLOBAL_COFFEE_SOURCE/dist/home.html" TargetMode="Externa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nushavalasapalli-97.github.io/GLOBAL_COFFEE_SOURCE/dist/home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6" name="Rectangle 1045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Title 17">
            <a:extLst>
              <a:ext uri="{FF2B5EF4-FFF2-40B4-BE49-F238E27FC236}">
                <a16:creationId xmlns:a16="http://schemas.microsoft.com/office/drawing/2014/main" id="{7F1C1DC8-8566-416D-A699-06A29F45B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accent1"/>
                </a:solidFill>
                <a:latin typeface="Neue Haas Grotesk Text Pro" panose="020B0504020202020204" pitchFamily="34" charset="0"/>
              </a:rPr>
              <a:t>Global Coffee Source</a:t>
            </a:r>
          </a:p>
        </p:txBody>
      </p:sp>
      <p:sp useBgFill="1">
        <p:nvSpPr>
          <p:cNvPr id="19" name="Subtitle 18">
            <a:extLst>
              <a:ext uri="{FF2B5EF4-FFF2-40B4-BE49-F238E27FC236}">
                <a16:creationId xmlns:a16="http://schemas.microsoft.com/office/drawing/2014/main" id="{B032DA7C-C3AD-4A99-8801-152FB4EE9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5494872"/>
            <a:ext cx="9440034" cy="62161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E4B05D"/>
                </a:solidFill>
                <a:latin typeface="Neue Haas Grotesk Text Pro" panose="020B0504020202020204" pitchFamily="34" charset="0"/>
              </a:rPr>
              <a:t>By: Anusha </a:t>
            </a:r>
            <a:r>
              <a:rPr lang="en-US" dirty="0" err="1">
                <a:solidFill>
                  <a:srgbClr val="E4B05D"/>
                </a:solidFill>
                <a:latin typeface="Neue Haas Grotesk Text Pro" panose="020B0504020202020204" pitchFamily="34" charset="0"/>
              </a:rPr>
              <a:t>Valasapalli</a:t>
            </a:r>
            <a:endParaRPr lang="en-US" dirty="0">
              <a:solidFill>
                <a:srgbClr val="E4B05D"/>
              </a:solidFill>
              <a:latin typeface="Neue Haas Grotesk Text Pro" panose="020B05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E4B05D"/>
                </a:solidFill>
                <a:latin typeface="Neue Haas Grotesk Text Pro" panose="020B0504020202020204" pitchFamily="34" charset="0"/>
              </a:rPr>
              <a:t>Jeevan Hall</a:t>
            </a:r>
          </a:p>
        </p:txBody>
      </p:sp>
      <p:pic>
        <p:nvPicPr>
          <p:cNvPr id="1048" name="Picture 1047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50" name="Picture 2" descr="Logo&#10;&#10;Description automatically generated">
            <a:extLst>
              <a:ext uri="{FF2B5EF4-FFF2-40B4-BE49-F238E27FC236}">
                <a16:creationId xmlns:a16="http://schemas.microsoft.com/office/drawing/2014/main" id="{FA4EC0CA-E7EB-303B-216C-66E22C87B2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31" r="10429" b="2"/>
          <a:stretch/>
        </p:blipFill>
        <p:spPr>
          <a:xfrm>
            <a:off x="-1" y="-1"/>
            <a:ext cx="6095987" cy="4220682"/>
          </a:xfrm>
          <a:prstGeom prst="rect">
            <a:avLst/>
          </a:prstGeom>
        </p:spPr>
      </p:pic>
      <p:pic>
        <p:nvPicPr>
          <p:cNvPr id="1026" name="Picture 2" descr="...">
            <a:extLst>
              <a:ext uri="{FF2B5EF4-FFF2-40B4-BE49-F238E27FC236}">
                <a16:creationId xmlns:a16="http://schemas.microsoft.com/office/drawing/2014/main" id="{4DB5916D-0F66-A40C-8129-33F5C533C8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9"/>
          <a:stretch/>
        </p:blipFill>
        <p:spPr bwMode="auto">
          <a:xfrm>
            <a:off x="6090710" y="10"/>
            <a:ext cx="6101290" cy="422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6402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up of coffee&#10;&#10;Description automatically generated with medium confidence">
            <a:extLst>
              <a:ext uri="{FF2B5EF4-FFF2-40B4-BE49-F238E27FC236}">
                <a16:creationId xmlns:a16="http://schemas.microsoft.com/office/drawing/2014/main" id="{58852DDD-C6B5-E690-4ABB-AE8DEFB26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082" y="1745673"/>
            <a:ext cx="5850082" cy="330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9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69">
            <a:extLst>
              <a:ext uri="{FF2B5EF4-FFF2-40B4-BE49-F238E27FC236}">
                <a16:creationId xmlns:a16="http://schemas.microsoft.com/office/drawing/2014/main" id="{AD0FAE4B-37EE-4B93-881F-3DB9A2B03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7011" y="609600"/>
            <a:ext cx="6310546" cy="12962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dirty="0">
                <a:latin typeface="Neue Haas Grotesk Text Pro" panose="020B0504020202020204" pitchFamily="34" charset="0"/>
              </a:rPr>
              <a:t>Agenda</a:t>
            </a:r>
          </a:p>
        </p:txBody>
      </p:sp>
      <p:pic>
        <p:nvPicPr>
          <p:cNvPr id="4110" name="Picture 4109">
            <a:extLst>
              <a:ext uri="{FF2B5EF4-FFF2-40B4-BE49-F238E27FC236}">
                <a16:creationId xmlns:a16="http://schemas.microsoft.com/office/drawing/2014/main" id="{3571A55B-8C56-492F-B317-105830ECF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0" y="1"/>
            <a:ext cx="4690532" cy="6858000"/>
          </a:xfrm>
          <a:prstGeom prst="rect">
            <a:avLst/>
          </a:prstGeom>
        </p:spPr>
      </p:pic>
      <p:sp>
        <p:nvSpPr>
          <p:cNvPr id="4112" name="Rectangle 4111">
            <a:extLst>
              <a:ext uri="{FF2B5EF4-FFF2-40B4-BE49-F238E27FC236}">
                <a16:creationId xmlns:a16="http://schemas.microsoft.com/office/drawing/2014/main" id="{494843BA-DEF9-406F-8134-09F810F05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1326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Hario V 60">
            <a:extLst>
              <a:ext uri="{FF2B5EF4-FFF2-40B4-BE49-F238E27FC236}">
                <a16:creationId xmlns:a16="http://schemas.microsoft.com/office/drawing/2014/main" id="{A2F25E87-C45F-5128-477F-CE4CA3F53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217" y="640079"/>
            <a:ext cx="3204942" cy="262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hemex Pour Over">
            <a:extLst>
              <a:ext uri="{FF2B5EF4-FFF2-40B4-BE49-F238E27FC236}">
                <a16:creationId xmlns:a16="http://schemas.microsoft.com/office/drawing/2014/main" id="{6AF27D3D-8D1C-AE78-B381-54E97F0164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9" r="2958" b="-2"/>
          <a:stretch/>
        </p:blipFill>
        <p:spPr bwMode="auto">
          <a:xfrm>
            <a:off x="1066105" y="3589865"/>
            <a:ext cx="2365281" cy="262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777AD14-B633-4803-B2EF-CF2A208D1E2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57011" y="1905802"/>
            <a:ext cx="6310546" cy="388539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Font typeface="Wingdings 2" charset="2"/>
              <a:buChar char="•"/>
            </a:pPr>
            <a:r>
              <a:rPr lang="en-US" sz="4000" dirty="0">
                <a:solidFill>
                  <a:schemeClr val="accent1"/>
                </a:solidFill>
                <a:latin typeface="Neue Haas Grotesk Text Pro" panose="020B0504020202020204" pitchFamily="34" charset="0"/>
              </a:rPr>
              <a:t>Introduction</a:t>
            </a:r>
          </a:p>
          <a:p>
            <a:pPr>
              <a:buFont typeface="Wingdings 2" charset="2"/>
              <a:buChar char="•"/>
            </a:pPr>
            <a:r>
              <a:rPr lang="en-US" sz="4000" dirty="0">
                <a:solidFill>
                  <a:schemeClr val="accent1"/>
                </a:solidFill>
                <a:latin typeface="Neue Haas Grotesk Text Pro" panose="020B0504020202020204" pitchFamily="34" charset="0"/>
              </a:rPr>
              <a:t>Business Value</a:t>
            </a:r>
          </a:p>
          <a:p>
            <a:pPr>
              <a:buFont typeface="Wingdings 2" charset="2"/>
              <a:buChar char="•"/>
            </a:pPr>
            <a:r>
              <a:rPr lang="en-US" sz="4000" dirty="0">
                <a:solidFill>
                  <a:schemeClr val="accent1"/>
                </a:solidFill>
                <a:latin typeface="Neue Haas Grotesk Text Pro" panose="020B0504020202020204" pitchFamily="34" charset="0"/>
              </a:rPr>
              <a:t>Responsive Design</a:t>
            </a:r>
          </a:p>
          <a:p>
            <a:pPr>
              <a:buFont typeface="Wingdings 2" charset="2"/>
              <a:buChar char="•"/>
            </a:pPr>
            <a:r>
              <a:rPr lang="en-US" sz="4000" dirty="0">
                <a:solidFill>
                  <a:schemeClr val="accent1"/>
                </a:solidFill>
                <a:latin typeface="Neue Haas Grotesk Text Pro" panose="020B0504020202020204" pitchFamily="34" charset="0"/>
              </a:rPr>
              <a:t>Content</a:t>
            </a:r>
          </a:p>
          <a:p>
            <a:pPr>
              <a:buFont typeface="Wingdings 2" charset="2"/>
              <a:buChar char="•"/>
            </a:pPr>
            <a:r>
              <a:rPr lang="en-US" sz="4000" dirty="0">
                <a:solidFill>
                  <a:schemeClr val="accent1"/>
                </a:solidFill>
                <a:latin typeface="Neue Haas Grotesk Text Pro" panose="020B0504020202020204" pitchFamily="34" charset="0"/>
              </a:rPr>
              <a:t>Website Demo          </a:t>
            </a:r>
          </a:p>
        </p:txBody>
      </p:sp>
    </p:spTree>
    <p:extLst>
      <p:ext uri="{BB962C8B-B14F-4D97-AF65-F5344CB8AC3E}">
        <p14:creationId xmlns:p14="http://schemas.microsoft.com/office/powerpoint/2010/main" val="2558899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Rectangle 2066">
            <a:extLst>
              <a:ext uri="{FF2B5EF4-FFF2-40B4-BE49-F238E27FC236}">
                <a16:creationId xmlns:a16="http://schemas.microsoft.com/office/drawing/2014/main" id="{BD32A07D-C646-4CC0-BA93-76707E70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5930" y="213784"/>
            <a:ext cx="3977923" cy="7916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>
                <a:latin typeface="Neue Haas Grotesk Text Pro" panose="020B0504020202020204" pitchFamily="34" charset="0"/>
              </a:rPr>
              <a:t>Why Coffee?</a:t>
            </a:r>
          </a:p>
        </p:txBody>
      </p:sp>
      <p:sp>
        <p:nvSpPr>
          <p:cNvPr id="3" name="Subtitle 2" descr="Tag=AccentColor&#10;Flavor=Light&#10;Target=Text"/>
          <p:cNvSpPr>
            <a:spLocks noGrp="1"/>
          </p:cNvSpPr>
          <p:nvPr>
            <p:ph type="subTitle" idx="1"/>
          </p:nvPr>
        </p:nvSpPr>
        <p:spPr>
          <a:xfrm>
            <a:off x="7947380" y="1005417"/>
            <a:ext cx="3382831" cy="487785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44627"/>
                </a:solidFill>
                <a:latin typeface="Neue Haas Grotesk Text Pro" panose="020B0504020202020204" pitchFamily="34" charset="0"/>
                <a:cs typeface="+mn-cs"/>
              </a:rPr>
              <a:t>The world's coffee production occurs in tropical regions near the equator. This region between the tropic of Cancer and the tropic of Capricorn is known as  the coffee belt.</a:t>
            </a:r>
          </a:p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44627"/>
                </a:solidFill>
                <a:latin typeface="Neue Haas Grotesk Text Pro" panose="020B0504020202020204" pitchFamily="34" charset="0"/>
                <a:cs typeface="+mn-cs"/>
              </a:rPr>
              <a:t> The Arabica species directly affects the human sensory experience more significantly than Robusta. Robusta coffee features a less potent and more bitter taste. Robusta covers only 35% of world production, while Arabica covers 64%.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3F5F59-6762-6644-F712-974F04C898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3" r="940" b="-1"/>
          <a:stretch/>
        </p:blipFill>
        <p:spPr bwMode="auto">
          <a:xfrm>
            <a:off x="-1" y="10"/>
            <a:ext cx="753770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97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3" y="4913529"/>
            <a:ext cx="9440034" cy="68069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Neue Haas Grotesk Text Pro" panose="020B0504020202020204" pitchFamily="34" charset="0"/>
              </a:rPr>
              <a:t>Business Value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5713342"/>
            <a:ext cx="9440034" cy="753445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1"/>
                </a:solidFill>
                <a:latin typeface="Neue Haas Grotesk Text Pro" panose="020B0504020202020204" pitchFamily="34" charset="0"/>
              </a:rPr>
              <a:t>Providing Local Coffee Farmers w/ a Global Platform – </a:t>
            </a:r>
          </a:p>
          <a:p>
            <a:r>
              <a:rPr lang="en-US" dirty="0">
                <a:solidFill>
                  <a:schemeClr val="accent1"/>
                </a:solidFill>
                <a:latin typeface="Neue Haas Grotesk Text Pro" panose="020B0504020202020204" pitchFamily="34" charset="0"/>
              </a:rPr>
              <a:t>Helping Farmers while Promoting Awareness to LA residents  </a:t>
            </a:r>
          </a:p>
        </p:txBody>
      </p:sp>
      <p:pic>
        <p:nvPicPr>
          <p:cNvPr id="12" name="Picture Placeholder 11" descr="A picture containing person, outdoor&#10;&#10;Description automatically generated">
            <a:extLst>
              <a:ext uri="{FF2B5EF4-FFF2-40B4-BE49-F238E27FC236}">
                <a16:creationId xmlns:a16="http://schemas.microsoft.com/office/drawing/2014/main" id="{7808FCA8-ADD8-C709-0FBB-D755BE7CD2F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1173" r="11173"/>
          <a:stretch>
            <a:fillRect/>
          </a:stretch>
        </p:blipFill>
        <p:spPr/>
      </p:pic>
      <p:pic>
        <p:nvPicPr>
          <p:cNvPr id="14" name="Picture Placeholder 13" descr="A group of people working in a garden&#10;&#10;Description automatically generated with low confidence">
            <a:extLst>
              <a:ext uri="{FF2B5EF4-FFF2-40B4-BE49-F238E27FC236}">
                <a16:creationId xmlns:a16="http://schemas.microsoft.com/office/drawing/2014/main" id="{CC1F7D98-F392-C44C-3F77-47E03CD1A8F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1733" b="1733"/>
          <a:stretch>
            <a:fillRect/>
          </a:stretch>
        </p:blipFill>
        <p:spPr/>
      </p:pic>
      <p:sp>
        <p:nvSpPr>
          <p:cNvPr id="8" name="AutoShape 2" descr="...">
            <a:extLst>
              <a:ext uri="{FF2B5EF4-FFF2-40B4-BE49-F238E27FC236}">
                <a16:creationId xmlns:a16="http://schemas.microsoft.com/office/drawing/2014/main" id="{3D7CF3C8-6685-AB5B-93A0-E085537B0D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4" descr="...">
            <a:extLst>
              <a:ext uri="{FF2B5EF4-FFF2-40B4-BE49-F238E27FC236}">
                <a16:creationId xmlns:a16="http://schemas.microsoft.com/office/drawing/2014/main" id="{A1E99BFF-7638-3B8F-09B3-22ACC82EE9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41542" y="-225458"/>
            <a:ext cx="3959258" cy="395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41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90AB4-D228-4548-B072-726498212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6586" y="1855153"/>
            <a:ext cx="4764764" cy="692494"/>
          </a:xfrm>
        </p:spPr>
        <p:txBody>
          <a:bodyPr/>
          <a:lstStyle/>
          <a:p>
            <a:r>
              <a:rPr lang="en-US" dirty="0">
                <a:latin typeface="Neue Haas Grotesk Text Pro" panose="020B0504020202020204" pitchFamily="34" charset="0"/>
              </a:rPr>
              <a:t>Helping Farmers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44627"/>
                </a:solidFill>
                <a:latin typeface="Neue Haas Grotesk Text Pro" panose="020B0504020202020204" pitchFamily="34" charset="0"/>
              </a:rPr>
              <a:t>We want to raise awareness about different coffee beans across the globe. Coffee is like wine in that it has many different flavors and textures. </a:t>
            </a:r>
          </a:p>
          <a:p>
            <a:pPr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44627"/>
                </a:solidFill>
                <a:latin typeface="Neue Haas Grotesk Text Pro" panose="020B0504020202020204" pitchFamily="34" charset="0"/>
              </a:rPr>
              <a:t>We will address coffee processing methodology and develop relevant access to coffee for everyday people regardless of income.</a:t>
            </a:r>
          </a:p>
          <a:p>
            <a:pPr marL="36900" indent="0" algn="l">
              <a:lnSpc>
                <a:spcPct val="90000"/>
              </a:lnSpc>
              <a:buNone/>
            </a:pPr>
            <a:endParaRPr lang="en-US" sz="1600" dirty="0">
              <a:latin typeface="Neue Haas Grotesk Text Pro" panose="020B050402020202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018B6D-E395-49AD-92AD-AD69E3AB40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7179" y="1698537"/>
            <a:ext cx="5269511" cy="846951"/>
          </a:xfrm>
        </p:spPr>
        <p:txBody>
          <a:bodyPr/>
          <a:lstStyle/>
          <a:p>
            <a:pPr algn="l"/>
            <a:endParaRPr lang="en-US" dirty="0">
              <a:latin typeface="Neue Haas Grotesk Text Pro" panose="020B0504020202020204" pitchFamily="34" charset="0"/>
            </a:endParaRPr>
          </a:p>
          <a:p>
            <a:pPr algn="l"/>
            <a:endParaRPr lang="en-US" dirty="0">
              <a:latin typeface="Neue Haas Grotesk Text Pro" panose="020B0504020202020204" pitchFamily="34" charset="0"/>
            </a:endParaRPr>
          </a:p>
          <a:p>
            <a:pPr algn="l"/>
            <a:r>
              <a:rPr lang="en-US" dirty="0">
                <a:latin typeface="Neue Haas Grotesk Text Pro" panose="020B0504020202020204" pitchFamily="34" charset="0"/>
              </a:rPr>
              <a:t>Promoting Global Coffee Culture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B9D020-1E25-453D-83DF-1420ACD396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44627"/>
                </a:solidFill>
                <a:latin typeface="Neue Haas Grotesk Text Pro" panose="020B0504020202020204" pitchFamily="34" charset="0"/>
              </a:rPr>
              <a:t>Global coffee source aims to provide a standardized measurement of quality coffee across the globe while promoting market accessibility for local coffee farmers while linking them with consumers. </a:t>
            </a:r>
          </a:p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36CB0C3-DA3A-4D5B-BBF9-EC64C8919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000749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/>
          <a:lstStyle/>
          <a:p>
            <a:r>
              <a:rPr lang="en-US" dirty="0">
                <a:latin typeface="Neue Haas Grotesk Text Pro" panose="020B0504020202020204" pitchFamily="34" charset="0"/>
              </a:rPr>
              <a:t>Measurable Organizational Value</a:t>
            </a:r>
          </a:p>
        </p:txBody>
      </p:sp>
    </p:spTree>
    <p:extLst>
      <p:ext uri="{BB962C8B-B14F-4D97-AF65-F5344CB8AC3E}">
        <p14:creationId xmlns:p14="http://schemas.microsoft.com/office/powerpoint/2010/main" val="43186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90AB4-D228-4548-B072-726498212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/>
          <a:lstStyle/>
          <a:p>
            <a:r>
              <a:rPr lang="en-US" dirty="0">
                <a:latin typeface="Neue Haas Grotesk Text Pro" panose="020B0504020202020204" pitchFamily="34" charset="0"/>
              </a:rPr>
              <a:t>Multiple Displays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018B6D-E395-49AD-92AD-AD69E3AB40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/>
          <a:lstStyle/>
          <a:p>
            <a:r>
              <a:rPr lang="en-US" dirty="0">
                <a:latin typeface="Neue Haas Grotesk Text Pro" panose="020B0504020202020204" pitchFamily="34" charset="0"/>
              </a:rPr>
              <a:t>Flexible, Multi-Platform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/>
          <a:lstStyle/>
          <a:p>
            <a:r>
              <a:rPr lang="en-US" dirty="0">
                <a:latin typeface="Neue Haas Grotesk Text Pro" panose="020B0504020202020204" pitchFamily="34" charset="0"/>
              </a:rPr>
              <a:t>Responsive Design 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2143909-0D5F-E15A-A5F4-3834EC23C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4627"/>
                </a:solidFill>
                <a:latin typeface="Neue Haas Grotesk Text Pro" panose="020B0504020202020204" pitchFamily="34" charset="0"/>
              </a:rPr>
              <a:t>iPhone</a:t>
            </a:r>
          </a:p>
          <a:p>
            <a:pPr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4627"/>
                </a:solidFill>
                <a:latin typeface="Neue Haas Grotesk Text Pro" panose="020B0504020202020204" pitchFamily="34" charset="0"/>
              </a:rPr>
              <a:t>Android</a:t>
            </a:r>
          </a:p>
          <a:p>
            <a:pPr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4627"/>
                </a:solidFill>
                <a:latin typeface="Neue Haas Grotesk Text Pro" panose="020B0504020202020204" pitchFamily="34" charset="0"/>
              </a:rPr>
              <a:t>Samsung Galaxy Tab</a:t>
            </a:r>
          </a:p>
          <a:p>
            <a:pPr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4627"/>
                </a:solidFill>
                <a:latin typeface="Neue Haas Grotesk Text Pro" panose="020B0504020202020204" pitchFamily="34" charset="0"/>
              </a:rPr>
              <a:t>PC Display </a:t>
            </a:r>
          </a:p>
          <a:p>
            <a:pPr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4627"/>
                </a:solidFill>
                <a:latin typeface="Neue Haas Grotesk Text Pro" panose="020B0504020202020204" pitchFamily="34" charset="0"/>
              </a:rPr>
              <a:t>4K Television </a:t>
            </a:r>
          </a:p>
          <a:p>
            <a:pPr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C44627"/>
              </a:solidFill>
              <a:latin typeface="Neue Haas Grotesk Text Pro" panose="020B0504020202020204" pitchFamily="34" charset="0"/>
            </a:endParaRPr>
          </a:p>
          <a:p>
            <a:pPr marL="36900" indent="0" algn="l">
              <a:lnSpc>
                <a:spcPct val="90000"/>
              </a:lnSpc>
              <a:buNone/>
            </a:pPr>
            <a:endParaRPr lang="en-US" sz="1600" dirty="0">
              <a:latin typeface="Neue Haas Grotesk Text Pro" panose="020B0504020202020204" pitchFamily="34" charset="0"/>
            </a:endParaRP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E22B51FC-6946-10B2-1CC2-66851AC03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>
            <a:normAutofit fontScale="6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44627"/>
                </a:solidFill>
                <a:latin typeface="Neue Haas Grotesk Text Pro" panose="020B0504020202020204" pitchFamily="34" charset="0"/>
              </a:rPr>
              <a:t>WINDOWS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44627"/>
                </a:solidFill>
                <a:latin typeface="Neue Haas Grotesk Text Pro" panose="020B0504020202020204" pitchFamily="34" charset="0"/>
              </a:rPr>
              <a:t>LINUX (UBUNTU, REDHAT)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44627"/>
                </a:solidFill>
                <a:latin typeface="Neue Haas Grotesk Text Pro" panose="020B0504020202020204" pitchFamily="34" charset="0"/>
              </a:rPr>
              <a:t>MAC OS</a:t>
            </a:r>
          </a:p>
          <a:p>
            <a:pPr marL="36900" indent="0">
              <a:buNone/>
            </a:pPr>
            <a:r>
              <a:rPr lang="en-US" sz="2200" dirty="0">
                <a:solidFill>
                  <a:schemeClr val="tx1"/>
                </a:solidFill>
                <a:latin typeface="Neue Haas Grotesk Text Pro" panose="020B0504020202020204" pitchFamily="34" charset="0"/>
              </a:rPr>
              <a:t>API/Tools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C44627"/>
                </a:solidFill>
                <a:latin typeface="Neue Haas Grotesk Text Pro" panose="020B0504020202020204" pitchFamily="34" charset="0"/>
              </a:rPr>
              <a:t>HTML/CSS/JS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C44627"/>
                </a:solidFill>
                <a:latin typeface="Neue Haas Grotesk Text Pro" panose="020B0504020202020204" pitchFamily="34" charset="0"/>
              </a:rPr>
              <a:t>BOOTSTRAP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C44627"/>
                </a:solidFill>
                <a:latin typeface="Neue Haas Grotesk Text Pro" panose="020B0504020202020204" pitchFamily="34" charset="0"/>
              </a:rPr>
              <a:t>FIREBASE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C44627"/>
                </a:solidFill>
                <a:latin typeface="Neue Haas Grotesk Text Pro" panose="020B0504020202020204" pitchFamily="34" charset="0"/>
              </a:rPr>
              <a:t>SUPABASE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C44627"/>
                </a:solidFill>
                <a:latin typeface="Neue Haas Grotesk Text Pro" panose="020B0504020202020204" pitchFamily="34" charset="0"/>
              </a:rPr>
              <a:t>JQUERY LIBRARY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C44627"/>
                </a:solidFill>
                <a:latin typeface="Neue Haas Grotesk Text Pro" panose="020B0504020202020204" pitchFamily="34" charset="0"/>
              </a:rPr>
              <a:t>AJAX</a:t>
            </a:r>
          </a:p>
          <a:p>
            <a:pPr marL="36900" indent="0">
              <a:buNone/>
            </a:pPr>
            <a:endParaRPr lang="en-US" sz="1800" dirty="0">
              <a:solidFill>
                <a:srgbClr val="C44627"/>
              </a:solidFill>
              <a:latin typeface="Neue Haas Grotesk Text Pro" panose="020B0504020202020204" pitchFamily="34" charset="0"/>
            </a:endParaRP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135230-64A9-41E7-B0CC-087FCC9640DE}"/>
              </a:ext>
            </a:extLst>
          </p:cNvPr>
          <p:cNvSpPr txBox="1"/>
          <p:nvPr/>
        </p:nvSpPr>
        <p:spPr>
          <a:xfrm>
            <a:off x="3271100" y="6063734"/>
            <a:ext cx="592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Neue Haas Grotesk Text Pro" panose="020B0504020202020204" pitchFamily="34" charset="0"/>
                <a:hlinkClick r:id="rId2"/>
              </a:rPr>
              <a:t>Global Coffee Source Website - Responsive Design</a:t>
            </a:r>
            <a:endParaRPr lang="en-US" dirty="0">
              <a:latin typeface="Neue Haas Grotesk Text Pro" panose="020B0504020202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8F90134-ACF1-4811-05E1-29B7615B1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650" y="2687539"/>
            <a:ext cx="319862" cy="28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Linux - Wikipedia">
            <a:extLst>
              <a:ext uri="{FF2B5EF4-FFF2-40B4-BE49-F238E27FC236}">
                <a16:creationId xmlns:a16="http://schemas.microsoft.com/office/drawing/2014/main" id="{2ECE0B80-1ACC-1A00-6E0D-6E66985AB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63812" y="2941378"/>
            <a:ext cx="319862" cy="37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Mac Logo PNG Isolated HD | PNG Mart">
            <a:extLst>
              <a:ext uri="{FF2B5EF4-FFF2-40B4-BE49-F238E27FC236}">
                <a16:creationId xmlns:a16="http://schemas.microsoft.com/office/drawing/2014/main" id="{2E67BC15-A22C-2367-0333-B80CD6087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002" y="3318252"/>
            <a:ext cx="308896" cy="37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Bootstrap (front-end framework) - Wikipedia">
            <a:extLst>
              <a:ext uri="{FF2B5EF4-FFF2-40B4-BE49-F238E27FC236}">
                <a16:creationId xmlns:a16="http://schemas.microsoft.com/office/drawing/2014/main" id="{89B79B27-FA3B-0695-4162-7624FE41D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410" y="4053327"/>
            <a:ext cx="393447" cy="31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Firebase - B-New Firebase helps mobile and webapp teams succeed.">
            <a:extLst>
              <a:ext uri="{FF2B5EF4-FFF2-40B4-BE49-F238E27FC236}">
                <a16:creationId xmlns:a16="http://schemas.microsoft.com/office/drawing/2014/main" id="{D37F30B7-1769-6F1D-E872-7D23B2C90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536" y="4402564"/>
            <a:ext cx="506047" cy="28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JQuery Training - Chicago Computer Classes">
            <a:extLst>
              <a:ext uri="{FF2B5EF4-FFF2-40B4-BE49-F238E27FC236}">
                <a16:creationId xmlns:a16="http://schemas.microsoft.com/office/drawing/2014/main" id="{5EBFF5FF-BD8B-9B6B-C199-2197486EA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0847" y="4982514"/>
            <a:ext cx="319863" cy="319863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26" name="Picture 2" descr="iPhone logo and symbol, meaning, history, PNG, brand">
            <a:extLst>
              <a:ext uri="{FF2B5EF4-FFF2-40B4-BE49-F238E27FC236}">
                <a16:creationId xmlns:a16="http://schemas.microsoft.com/office/drawing/2014/main" id="{ED0CDDDA-65CF-0C09-0907-C24732AC2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176" y="2723651"/>
            <a:ext cx="755717" cy="36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droid Logo and symbol, meaning, history, PNG, brand">
            <a:extLst>
              <a:ext uri="{FF2B5EF4-FFF2-40B4-BE49-F238E27FC236}">
                <a16:creationId xmlns:a16="http://schemas.microsoft.com/office/drawing/2014/main" id="{85296A73-E005-D296-6FD9-8B227B7D4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176" y="3226716"/>
            <a:ext cx="647308" cy="40456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30" name="Picture 6" descr="Samsung Galaxy Logo, symbol, meaning, history, PNG, brand">
            <a:extLst>
              <a:ext uri="{FF2B5EF4-FFF2-40B4-BE49-F238E27FC236}">
                <a16:creationId xmlns:a16="http://schemas.microsoft.com/office/drawing/2014/main" id="{9DC4DBFD-ACFC-5988-C56B-49CFE044E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135" y="3872132"/>
            <a:ext cx="625311" cy="35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sktop Icon PNG Images, Vectors Free Download - Pngtree">
            <a:extLst>
              <a:ext uri="{FF2B5EF4-FFF2-40B4-BE49-F238E27FC236}">
                <a16:creationId xmlns:a16="http://schemas.microsoft.com/office/drawing/2014/main" id="{58883241-3200-7E64-8259-4272B24EB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80923" y="4358090"/>
            <a:ext cx="500617" cy="50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4k Logo Vector Art, Icons, and Graphics for Free Download">
            <a:extLst>
              <a:ext uri="{FF2B5EF4-FFF2-40B4-BE49-F238E27FC236}">
                <a16:creationId xmlns:a16="http://schemas.microsoft.com/office/drawing/2014/main" id="{A3E0D5A5-3268-9FCE-2DC6-F6614C830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152" y="4935439"/>
            <a:ext cx="603299" cy="60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hat is AJAX">
            <a:extLst>
              <a:ext uri="{FF2B5EF4-FFF2-40B4-BE49-F238E27FC236}">
                <a16:creationId xmlns:a16="http://schemas.microsoft.com/office/drawing/2014/main" id="{E2FCC4DB-8B58-1240-6151-9F331226F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8483" y="5342808"/>
            <a:ext cx="402828" cy="402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ow to Make a Website with Javascript, HTML and CSS - Skywell Software">
            <a:extLst>
              <a:ext uri="{FF2B5EF4-FFF2-40B4-BE49-F238E27FC236}">
                <a16:creationId xmlns:a16="http://schemas.microsoft.com/office/drawing/2014/main" id="{B468BB45-6C23-7678-51DF-5816D52FC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961" y="3737121"/>
            <a:ext cx="470991" cy="31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, envelope, businesscard, clipart&#10;&#10;Description automatically generated">
            <a:extLst>
              <a:ext uri="{FF2B5EF4-FFF2-40B4-BE49-F238E27FC236}">
                <a16:creationId xmlns:a16="http://schemas.microsoft.com/office/drawing/2014/main" id="{50F34158-56FA-9251-90E0-AB2C4EBE90D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17793" y="4671850"/>
            <a:ext cx="263589" cy="26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82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90AB4-D228-4548-B072-726498212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/>
          <a:lstStyle/>
          <a:p>
            <a:r>
              <a:rPr lang="en-US" dirty="0">
                <a:latin typeface="Neue Haas Grotesk Text Pro" panose="020B0504020202020204" pitchFamily="34" charset="0"/>
              </a:rPr>
              <a:t>Video/Image Content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018B6D-E395-49AD-92AD-AD69E3AB40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/>
          <a:lstStyle/>
          <a:p>
            <a:r>
              <a:rPr lang="en-US" dirty="0">
                <a:latin typeface="Neue Haas Grotesk Text Pro" panose="020B0504020202020204" pitchFamily="34" charset="0"/>
              </a:rPr>
              <a:t>JS Functionality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/>
          <a:lstStyle/>
          <a:p>
            <a:r>
              <a:rPr lang="en-US" dirty="0">
                <a:latin typeface="Neue Haas Grotesk Text Pro" panose="020B0504020202020204" pitchFamily="34" charset="0"/>
              </a:rPr>
              <a:t>Content Focus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2143909-0D5F-E15A-A5F4-3834EC23C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4627"/>
                </a:solidFill>
                <a:latin typeface="Neue Haas Grotesk Text Pro" panose="020B0504020202020204" pitchFamily="34" charset="0"/>
              </a:rPr>
              <a:t>Embedded YouTube</a:t>
            </a:r>
          </a:p>
          <a:p>
            <a:pPr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4627"/>
                </a:solidFill>
                <a:latin typeface="Neue Haas Grotesk Text Pro" panose="020B0504020202020204" pitchFamily="34" charset="0"/>
              </a:rPr>
              <a:t>Farmers</a:t>
            </a:r>
          </a:p>
          <a:p>
            <a:pPr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4627"/>
                </a:solidFill>
                <a:latin typeface="Neue Haas Grotesk Text Pro" panose="020B0504020202020204" pitchFamily="34" charset="0"/>
              </a:rPr>
              <a:t>Farms</a:t>
            </a:r>
          </a:p>
          <a:p>
            <a:pPr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4627"/>
                </a:solidFill>
                <a:latin typeface="Neue Haas Grotesk Text Pro" panose="020B0504020202020204" pitchFamily="34" charset="0"/>
              </a:rPr>
              <a:t>Coffee Beans</a:t>
            </a:r>
          </a:p>
          <a:p>
            <a:pPr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44627"/>
                </a:solidFill>
                <a:latin typeface="Neue Haas Grotesk Text Pro" panose="020B0504020202020204" pitchFamily="34" charset="0"/>
              </a:rPr>
              <a:t>Products</a:t>
            </a:r>
            <a:endParaRPr lang="en-US" sz="1600" dirty="0">
              <a:solidFill>
                <a:srgbClr val="C44627"/>
              </a:solidFill>
              <a:latin typeface="Neue Haas Grotesk Text Pro" panose="020B0504020202020204" pitchFamily="34" charset="0"/>
            </a:endParaRPr>
          </a:p>
          <a:p>
            <a:pPr marL="36900" indent="0" algn="l">
              <a:lnSpc>
                <a:spcPct val="90000"/>
              </a:lnSpc>
              <a:buNone/>
            </a:pPr>
            <a:endParaRPr lang="en-US" sz="1600" dirty="0">
              <a:latin typeface="Neue Haas Grotesk Text Pro" panose="020B0504020202020204" pitchFamily="34" charset="0"/>
            </a:endParaRP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E22B51FC-6946-10B2-1CC2-66851AC03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C44627"/>
              </a:solidFill>
              <a:latin typeface="Neue Haas Grotesk Text Pro" panose="020B05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44627"/>
                </a:solidFill>
                <a:latin typeface="Neue Haas Grotesk Text Pro" panose="020B0504020202020204" pitchFamily="34" charset="0"/>
              </a:rPr>
              <a:t>Search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44627"/>
                </a:solidFill>
                <a:latin typeface="Neue Haas Grotesk Text Pro" panose="020B0504020202020204" pitchFamily="34" charset="0"/>
              </a:rPr>
              <a:t>Add to cart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44627"/>
                </a:solidFill>
                <a:latin typeface="Neue Haas Grotesk Text Pro" panose="020B0504020202020204" pitchFamily="34" charset="0"/>
              </a:rPr>
              <a:t>Remove from Cart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44627"/>
                </a:solidFill>
                <a:latin typeface="Neue Haas Grotesk Text Pro" panose="020B0504020202020204" pitchFamily="34" charset="0"/>
              </a:rPr>
              <a:t>Customer Contact Info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44627"/>
                </a:solidFill>
                <a:latin typeface="Neue Haas Grotesk Text Pro" panose="020B0504020202020204" pitchFamily="34" charset="0"/>
              </a:rPr>
              <a:t>Products submit</a:t>
            </a:r>
          </a:p>
          <a:p>
            <a:pPr marL="36900" indent="0">
              <a:buNone/>
            </a:pPr>
            <a:r>
              <a:rPr lang="en-US" sz="2400" dirty="0">
                <a:solidFill>
                  <a:srgbClr val="C44627"/>
                </a:solidFill>
                <a:latin typeface="Neue Haas Grotesk Text Pro" panose="020B0504020202020204" pitchFamily="34" charset="0"/>
              </a:rPr>
              <a:t> 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C44627"/>
              </a:solidFill>
              <a:latin typeface="Neue Haas Grotesk Text Pro" panose="020B05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135230-64A9-41E7-B0CC-087FCC9640DE}"/>
              </a:ext>
            </a:extLst>
          </p:cNvPr>
          <p:cNvSpPr txBox="1"/>
          <p:nvPr/>
        </p:nvSpPr>
        <p:spPr>
          <a:xfrm>
            <a:off x="3271100" y="6063734"/>
            <a:ext cx="592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Neue Haas Grotesk Text Pro" panose="020B0504020202020204" pitchFamily="34" charset="0"/>
                <a:hlinkClick r:id="rId2"/>
              </a:rPr>
              <a:t>Global Coffee Source Website - Responsive Design</a:t>
            </a:r>
            <a:endParaRPr lang="en-US" dirty="0">
              <a:latin typeface="Neue Haas Grotesk Tex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362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DDE6381-8F0D-6A5D-E14C-B1C080B30686}"/>
              </a:ext>
            </a:extLst>
          </p:cNvPr>
          <p:cNvSpPr txBox="1"/>
          <p:nvPr/>
        </p:nvSpPr>
        <p:spPr>
          <a:xfrm>
            <a:off x="894885" y="668402"/>
            <a:ext cx="98883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tx2"/>
                </a:solidFill>
                <a:latin typeface="Neue Haas Grotesk Text Pro" panose="020B0504020202020204" pitchFamily="34" charset="77"/>
              </a:rPr>
              <a:t>SUMMARY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B567F09E-F7A3-C2FF-79AB-B2FB89D565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126" y="1906438"/>
            <a:ext cx="11204649" cy="417097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Neue Haas Grotesk Text Pro" panose="020B0504020202020204" pitchFamily="34" charset="77"/>
              </a:rPr>
              <a:t>This Website is specifically designed to be helpful for communication between global farmers and Coffee Shops.</a:t>
            </a:r>
          </a:p>
          <a:p>
            <a:r>
              <a:rPr lang="en-US" sz="2400" dirty="0">
                <a:solidFill>
                  <a:schemeClr val="accent1"/>
                </a:solidFill>
                <a:latin typeface="Neue Haas Grotesk Text Pro" panose="020B0504020202020204" pitchFamily="34" charset="77"/>
              </a:rPr>
              <a:t>Farmers from different countries will approach this website to sell their Coffee beans and other products and appliances to prepare coffee.</a:t>
            </a:r>
          </a:p>
          <a:p>
            <a:r>
              <a:rPr lang="en-US" sz="2400" dirty="0">
                <a:solidFill>
                  <a:schemeClr val="accent1"/>
                </a:solidFill>
                <a:latin typeface="Neue Haas Grotesk Text Pro" panose="020B0504020202020204" pitchFamily="34" charset="77"/>
              </a:rPr>
              <a:t>Farmers or Local shops interested in buying or selling their products must fill out the contact form. The website management team will communicate with interested customers and set up a meeting with coffee farmers and coffee buyers.</a:t>
            </a:r>
          </a:p>
          <a:p>
            <a:pPr marL="36900" indent="0">
              <a:buNone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36900" indent="0">
              <a:buNone/>
            </a:pPr>
            <a:endParaRPr lang="en-US" sz="2800" dirty="0"/>
          </a:p>
          <a:p>
            <a:pPr marL="36900" indent="0">
              <a:buNone/>
            </a:pPr>
            <a:endParaRPr lang="en-US" sz="2800" dirty="0"/>
          </a:p>
          <a:p>
            <a:endParaRPr lang="en-US" sz="2800" dirty="0"/>
          </a:p>
          <a:p>
            <a:pPr marL="3690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57387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BE974-35DD-CB67-DE02-86950F186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675" y="1776845"/>
            <a:ext cx="11204649" cy="1153391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Demo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9E0FE-330C-3A4F-FCEA-EEBB5CA01A19}"/>
              </a:ext>
            </a:extLst>
          </p:cNvPr>
          <p:cNvSpPr txBox="1"/>
          <p:nvPr/>
        </p:nvSpPr>
        <p:spPr>
          <a:xfrm>
            <a:off x="952499" y="3326578"/>
            <a:ext cx="10287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dirty="0">
                <a:solidFill>
                  <a:schemeClr val="accent1"/>
                </a:solidFill>
                <a:effectLst/>
                <a:latin typeface="Lato Extende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https://anushavalasapalli-97.github.io/GLOBAL_COFFEE_SOURCE/dist/home.html</a:t>
            </a:r>
            <a:endParaRPr lang="en-US" dirty="0">
              <a:solidFill>
                <a:schemeClr val="accent1"/>
              </a:solidFill>
            </a:endParaRPr>
          </a:p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0368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9F0E903E0F574FA122A90DA748EB34" ma:contentTypeVersion="12" ma:contentTypeDescription="Create a new document." ma:contentTypeScope="" ma:versionID="d91329acab41e6311d5df46d360430e0">
  <xsd:schema xmlns:xsd="http://www.w3.org/2001/XMLSchema" xmlns:xs="http://www.w3.org/2001/XMLSchema" xmlns:p="http://schemas.microsoft.com/office/2006/metadata/properties" xmlns:ns2="71ad18f9-3b49-4acb-9805-7570e6bf5b0d" xmlns:ns3="0bde44f6-8786-4d61-91aa-2d97b9293364" targetNamespace="http://schemas.microsoft.com/office/2006/metadata/properties" ma:root="true" ma:fieldsID="979aaa91194a46c3bb5274196419e4ac" ns2:_="" ns3:_="">
    <xsd:import namespace="71ad18f9-3b49-4acb-9805-7570e6bf5b0d"/>
    <xsd:import namespace="0bde44f6-8786-4d61-91aa-2d97b92933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d18f9-3b49-4acb-9805-7570e6bf5b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eb7d43be-65ba-49b0-9acd-5bf03a2ce9a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de44f6-8786-4d61-91aa-2d97b929336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dcedf472-2c30-4a8c-9bf1-a80285b49b1b}" ma:internalName="TaxCatchAll" ma:showField="CatchAllData" ma:web="0bde44f6-8786-4d61-91aa-2d97b929336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1ad18f9-3b49-4acb-9805-7570e6bf5b0d">
      <Terms xmlns="http://schemas.microsoft.com/office/infopath/2007/PartnerControls"/>
    </lcf76f155ced4ddcb4097134ff3c332f>
    <TaxCatchAll xmlns="0bde44f6-8786-4d61-91aa-2d97b9293364" xsi:nil="true"/>
  </documentManagement>
</p:properties>
</file>

<file path=customXml/itemProps1.xml><?xml version="1.0" encoding="utf-8"?>
<ds:datastoreItem xmlns:ds="http://schemas.openxmlformats.org/officeDocument/2006/customXml" ds:itemID="{51D2C913-C7E9-427D-8C7B-4D2DB36F60B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24518B1-6F5A-4E65-AFEA-1ABE6D9ED8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d18f9-3b49-4acb-9805-7570e6bf5b0d"/>
    <ds:schemaRef ds:uri="0bde44f6-8786-4d61-91aa-2d97b929336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F06F3F2-9398-47DD-B339-5E062F7F29B5}">
  <ds:schemaRefs>
    <ds:schemaRef ds:uri="http://purl.org/dc/dcmitype/"/>
    <ds:schemaRef ds:uri="http://purl.org/dc/terms/"/>
    <ds:schemaRef ds:uri="http://schemas.microsoft.com/office/2006/metadata/properties"/>
    <ds:schemaRef ds:uri="71ad18f9-3b49-4acb-9805-7570e6bf5b0d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0bde44f6-8786-4d61-91aa-2d97b9293364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Coffee corner design</Template>
  <TotalTime>677</TotalTime>
  <Words>381</Words>
  <Application>Microsoft Macintosh PowerPoint</Application>
  <PresentationFormat>Widescreen</PresentationFormat>
  <Paragraphs>74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Calisto MT</vt:lpstr>
      <vt:lpstr>Lato Extended</vt:lpstr>
      <vt:lpstr>Neue Haas Grotesk Text Pro</vt:lpstr>
      <vt:lpstr>Wingdings 2</vt:lpstr>
      <vt:lpstr>SlateVTI</vt:lpstr>
      <vt:lpstr>Global Coffee Source</vt:lpstr>
      <vt:lpstr>Agenda</vt:lpstr>
      <vt:lpstr>Why Coffee?</vt:lpstr>
      <vt:lpstr>Business Value</vt:lpstr>
      <vt:lpstr>Measurable Organizational Value</vt:lpstr>
      <vt:lpstr>Responsive Design </vt:lpstr>
      <vt:lpstr>Content Focus</vt:lpstr>
      <vt:lpstr>PowerPoint Presentation</vt:lpstr>
      <vt:lpstr>Demo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Coffee Source</dc:title>
  <dc:creator>Hall, Jeevan D</dc:creator>
  <cp:lastModifiedBy>Anusha Valasapalli</cp:lastModifiedBy>
  <cp:revision>5</cp:revision>
  <dcterms:created xsi:type="dcterms:W3CDTF">2023-05-02T23:53:08Z</dcterms:created>
  <dcterms:modified xsi:type="dcterms:W3CDTF">2023-05-12T17:29:04Z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0x010100BF9F0E903E0F574FA122A90DA748EB34</vt:lpwstr>
  </property>
  <property fmtid="{D5CDD505-2E9C-101B-9397-08002B2CF9AE}" pid="3" name="MediaServiceImageTags">
    <vt:lpwstr/>
  </property>
</Properties>
</file>